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0" r:id="rId1"/>
    <p:sldMasterId id="2147483649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260" r:id="rId5"/>
    <p:sldId id="259" r:id="rId6"/>
    <p:sldId id="273" r:id="rId7"/>
    <p:sldId id="267" r:id="rId8"/>
    <p:sldId id="261" r:id="rId9"/>
    <p:sldId id="262" r:id="rId10"/>
    <p:sldId id="264" r:id="rId11"/>
    <p:sldId id="269" r:id="rId12"/>
    <p:sldId id="268" r:id="rId13"/>
    <p:sldId id="270" r:id="rId14"/>
    <p:sldId id="274" r:id="rId15"/>
    <p:sldId id="277" r:id="rId16"/>
    <p:sldId id="276" r:id="rId17"/>
    <p:sldId id="275" r:id="rId18"/>
    <p:sldId id="265" r:id="rId19"/>
    <p:sldId id="271" r:id="rId20"/>
    <p:sldId id="278" r:id="rId21"/>
    <p:sldId id="272" r:id="rId2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3366"/>
    <a:srgbClr val="00BD00"/>
    <a:srgbClr val="00DD00"/>
    <a:srgbClr val="54B867"/>
    <a:srgbClr val="FFA40D"/>
    <a:srgbClr val="FFFF00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4660"/>
  </p:normalViewPr>
  <p:slideViewPr>
    <p:cSldViewPr>
      <p:cViewPr>
        <p:scale>
          <a:sx n="75" d="100"/>
          <a:sy n="75" d="100"/>
        </p:scale>
        <p:origin x="-25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27C5AE0-8C3A-415D-8041-F1A8E2CABE17}" type="datetime1">
              <a:rPr lang="it-IT"/>
              <a:pPr>
                <a:defRPr/>
              </a:pPr>
              <a:t>05/12/2012</a:t>
            </a:fld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F2C064E-0A7A-4689-8B57-6E6F5BF8FA8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33771DD-F8E8-4364-8C63-D94B4A233AF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24580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181720-6A25-42DA-A73B-7E4AD77ECC6A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2560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CA4DA7-A0B2-4914-977E-AAD88A0C15A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2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C541FF-F7C7-4852-82BE-3916871AEBDB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3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276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E817AF-D7DC-44EC-8F4D-CD6F5838F2C2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4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28676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E537F9-9375-46FF-A761-1818140717A1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5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CD3633-FBFA-4C4B-AC65-DD708294C78E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6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2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072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E11247-0878-48D7-8FF5-38B3285A9CF6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7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1748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E7E66E-5BE4-4431-B7CB-2102B6B2B2D9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8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277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D4AB8F-0E3D-4287-B6AE-8C07D1A83C12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9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3796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A4AF7F-440A-4472-9E9F-E0743DE3A04D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10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4820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E04F67-43EF-498C-9423-BD21C6253715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11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584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E512C6-B2B4-410F-9394-3C42C359E099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12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6868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42DE97-EAE8-4A2C-B4C6-3E9FAB6416E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13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5613B-B66F-4ADC-ACF6-1FF3BA5488F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14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8916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C7FF74-0E84-47C5-87C0-5092619A6B84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15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39940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4A97E3-B4C8-460C-8AB3-159F0E48F1B7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16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2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409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D5F60C-CF01-4535-89D3-9F53138BE9FB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17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41988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20AA77-5ED3-4583-B792-037857D85812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18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4301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A4AB0-2913-43C1-AB4E-18B1A2AB9FA3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19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44036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624858-C802-49DD-B562-ADE890A0B4C5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20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851275" y="5013325"/>
            <a:ext cx="2227263" cy="1511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30938" y="5013325"/>
            <a:ext cx="2228850" cy="1511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49987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49987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7CE5C-9DA8-4FC4-B6C2-B1B957363BF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8EFF0-657C-4A65-BE9A-67B58FA66A6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B2832-271A-494C-A887-AE4887FDBB2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2A8FE-CA1C-4E40-8C8F-147491BBFA3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5A5B7-D3CD-4665-9AC9-196CC19D47C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2D477-0CB7-46E3-9DEE-2714B978D4B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58065-2757-4303-BE66-8A526500EFB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11EE6-CE61-4EAE-971C-910A43F078F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938E3-A3B6-42B4-BA08-03AF757FA05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F366E-DA1F-4871-92EA-32B62364162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9A94B-CF6F-41D3-AC84-54B49EF1E51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sfondoPPT_ciencias sem fronteiras_201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390525"/>
            <a:ext cx="9144000" cy="646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1275" y="5013325"/>
            <a:ext cx="46085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b="1">
          <a:solidFill>
            <a:srgbClr val="003366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179388" indent="277813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4pPr>
      <a:lvl5pPr marL="2333625" indent="-50482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5pPr>
      <a:lvl6pPr marL="2790825" indent="-50482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6pPr>
      <a:lvl7pPr marL="3248025" indent="-50482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7pPr>
      <a:lvl8pPr marL="3705225" indent="-50482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8pPr>
      <a:lvl9pPr marL="4162425" indent="-50482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373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3366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40C8AAB-A649-4D4A-8DB7-E52617E228C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pic>
        <p:nvPicPr>
          <p:cNvPr id="13317" name="Picture 9" descr="marcas-CsF_xPPT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68313" y="6292850"/>
            <a:ext cx="10080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Line 10"/>
          <p:cNvSpPr>
            <a:spLocks noChangeShapeType="1"/>
          </p:cNvSpPr>
          <p:nvPr userDrawn="1"/>
        </p:nvSpPr>
        <p:spPr bwMode="auto">
          <a:xfrm>
            <a:off x="468313" y="6237288"/>
            <a:ext cx="8280400" cy="0"/>
          </a:xfrm>
          <a:prstGeom prst="line">
            <a:avLst/>
          </a:prstGeom>
          <a:noFill/>
          <a:ln w="12700">
            <a:solidFill>
              <a:srgbClr val="0000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pitchFamily="-1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HelveticaNeueLT St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cienciasemfronteiras.it/pt/oportunidades-academicas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cienciasemfronteiras.it/it/opportunita-accademiche/offerte-pos-graduacao-in-italia-2013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iic.sanpaolo.it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cienciasemfronteiras.it/pt/se-candidate-ja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app.cienciasemfronteiras.it/s/rise/application/registration/en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cineciasemfronteiras.it/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11" Type="http://schemas.openxmlformats.org/officeDocument/2006/relationships/image" Target="../media/image7.jpeg"/><Relationship Id="rId5" Type="http://schemas.openxmlformats.org/officeDocument/2006/relationships/hyperlink" Target="mailto:csfitalia@unibo.it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://www.cienciasemfronteiras.gov.br/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8"/>
          <p:cNvSpPr>
            <a:spLocks noGrp="1" noChangeArrowheads="1"/>
          </p:cNvSpPr>
          <p:nvPr>
            <p:ph type="ctrTitle"/>
          </p:nvPr>
        </p:nvSpPr>
        <p:spPr bwMode="auto">
          <a:xfrm>
            <a:off x="3851275" y="4800600"/>
            <a:ext cx="4532313" cy="14700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it-I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Estudar na It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ália com CsF</a:t>
            </a:r>
            <a:endParaRPr lang="it-IT" sz="2000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E9BD70-B35A-418A-B447-B0322EC19857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2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Por que estudar na Itália?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59713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Berço do ensino superior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Patrimônio histórico e cultural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ímpar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Qualidade e diversidade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em ensino superior e pesquisa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Vanguarda europeia e mundial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nas áreas das indústrias criativas e das ciências aplicadas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Itália-Brasil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: Sólidos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laços culturais, econômicos e sociais</a:t>
            </a:r>
            <a:endParaRPr lang="pt-P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marL="0" indent="0" eaLnBrk="1" hangingPunct="1">
              <a:spcBef>
                <a:spcPct val="0"/>
              </a:spcBef>
              <a:buFontTx/>
              <a:buChar char="-"/>
            </a:pPr>
            <a:endParaRPr lang="pt-P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it-I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it-I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pic>
        <p:nvPicPr>
          <p:cNvPr id="29700" name="Immagine 4" descr="study-ita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Immagine 5" descr="florence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Immagine 6" descr="study_italy_de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Immagine 8" descr="lab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Immagine 10" descr="unib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F76330-B437-4D52-8BE7-F93C5004379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3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PT" sz="3600" smtClean="0">
                <a:ea typeface="ＭＳ Ｐゴシック"/>
                <a:cs typeface="ＭＳ Ｐゴシック"/>
              </a:rPr>
              <a:t>O ensino superior na Itália</a:t>
            </a:r>
            <a:endParaRPr lang="it-IT" sz="3600" smtClean="0">
              <a:ea typeface="ＭＳ Ｐゴシック"/>
              <a:cs typeface="ＭＳ Ｐゴシック"/>
            </a:endParaRPr>
          </a:p>
        </p:txBody>
      </p:sp>
      <p:sp>
        <p:nvSpPr>
          <p:cNvPr id="3174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1524000"/>
            <a:ext cx="8153400" cy="1371600"/>
          </a:xfrm>
        </p:spPr>
        <p:txBody>
          <a:bodyPr/>
          <a:lstStyle/>
          <a:p>
            <a:endParaRPr lang="pt-BR" sz="2000" u="sng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>
              <a:buFontTx/>
              <a:buNone/>
            </a:pPr>
            <a:endParaRPr lang="pt-BR" sz="2000" u="sng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 eaLnBrk="1" hangingPunct="1"/>
            <a:endParaRPr lang="it-IT" sz="2000" b="1" smtClean="0">
              <a:solidFill>
                <a:schemeClr val="accent2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31748" name="Immagine 9" descr="university_system1_larg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1196975"/>
            <a:ext cx="6181725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CasellaDiTesto 15"/>
          <p:cNvSpPr txBox="1">
            <a:spLocks noChangeArrowheads="1"/>
          </p:cNvSpPr>
          <p:nvPr/>
        </p:nvSpPr>
        <p:spPr bwMode="auto">
          <a:xfrm>
            <a:off x="7308850" y="580548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cs typeface="ＭＳ Ｐゴシック"/>
              </a:rPr>
              <a:t>Fonte: </a:t>
            </a:r>
            <a:br>
              <a:rPr lang="pt-PT" sz="800">
                <a:cs typeface="ＭＳ Ｐゴシック"/>
              </a:rPr>
            </a:br>
            <a:r>
              <a:rPr lang="pt-PT" sz="800">
                <a:cs typeface="ＭＳ Ｐゴシック"/>
              </a:rPr>
              <a:t>Politecnico di Tornino</a:t>
            </a:r>
            <a:endParaRPr lang="en-US" sz="80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A911F5-E837-4CC8-9F23-ED30B78CB79E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4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PT" sz="3600" smtClean="0">
                <a:ea typeface="ＭＳ Ｐゴシック"/>
                <a:cs typeface="ＭＳ Ｐゴシック"/>
              </a:rPr>
              <a:t>Onde posso estudar com CsF Itália? </a:t>
            </a:r>
            <a:endParaRPr lang="it-IT" sz="3600" smtClean="0">
              <a:ea typeface="ＭＳ Ｐゴシック"/>
              <a:cs typeface="ＭＳ Ｐゴシック"/>
            </a:endParaRPr>
          </a:p>
        </p:txBody>
      </p:sp>
      <p:pic>
        <p:nvPicPr>
          <p:cNvPr id="33795" name="Immagine 5" descr="Italia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371600"/>
            <a:ext cx="4038600" cy="484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e 7"/>
          <p:cNvSpPr>
            <a:spLocks noChangeArrowheads="1"/>
          </p:cNvSpPr>
          <p:nvPr/>
        </p:nvSpPr>
        <p:spPr bwMode="auto">
          <a:xfrm>
            <a:off x="6400800" y="2819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9" name="Ovale 8"/>
          <p:cNvSpPr>
            <a:spLocks noChangeArrowheads="1"/>
          </p:cNvSpPr>
          <p:nvPr/>
        </p:nvSpPr>
        <p:spPr bwMode="auto">
          <a:xfrm>
            <a:off x="5791200" y="2057400"/>
            <a:ext cx="228600" cy="2286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0" name="Ovale 9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1" name="Ovale 10"/>
          <p:cNvSpPr>
            <a:spLocks noChangeArrowheads="1"/>
          </p:cNvSpPr>
          <p:nvPr/>
        </p:nvSpPr>
        <p:spPr bwMode="auto">
          <a:xfrm>
            <a:off x="6096000" y="27432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2" name="Ovale 11"/>
          <p:cNvSpPr>
            <a:spLocks noChangeArrowheads="1"/>
          </p:cNvSpPr>
          <p:nvPr/>
        </p:nvSpPr>
        <p:spPr bwMode="auto">
          <a:xfrm>
            <a:off x="6400800" y="3352800"/>
            <a:ext cx="533400" cy="5334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3" name="Ovale 12"/>
          <p:cNvSpPr>
            <a:spLocks noChangeArrowheads="1"/>
          </p:cNvSpPr>
          <p:nvPr/>
        </p:nvSpPr>
        <p:spPr bwMode="auto">
          <a:xfrm>
            <a:off x="5181600" y="21336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4" name="Ovale 13"/>
          <p:cNvSpPr>
            <a:spLocks noChangeArrowheads="1"/>
          </p:cNvSpPr>
          <p:nvPr/>
        </p:nvSpPr>
        <p:spPr bwMode="auto">
          <a:xfrm>
            <a:off x="6477000" y="1676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5" name="Ovale 14"/>
          <p:cNvSpPr>
            <a:spLocks noChangeArrowheads="1"/>
          </p:cNvSpPr>
          <p:nvPr/>
        </p:nvSpPr>
        <p:spPr bwMode="auto">
          <a:xfrm>
            <a:off x="6553200" y="3657600"/>
            <a:ext cx="152400" cy="152400"/>
          </a:xfrm>
          <a:prstGeom prst="ellipse">
            <a:avLst/>
          </a:prstGeom>
          <a:solidFill>
            <a:srgbClr val="FFA40D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6" name="Ovale 15"/>
          <p:cNvSpPr>
            <a:spLocks noChangeArrowheads="1"/>
          </p:cNvSpPr>
          <p:nvPr/>
        </p:nvSpPr>
        <p:spPr bwMode="auto">
          <a:xfrm>
            <a:off x="7696200" y="4114800"/>
            <a:ext cx="152400" cy="152400"/>
          </a:xfrm>
          <a:prstGeom prst="ellipse">
            <a:avLst/>
          </a:prstGeom>
          <a:solidFill>
            <a:srgbClr val="FFA40D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33805" name="Rettangolo 16"/>
          <p:cNvSpPr>
            <a:spLocks noChangeArrowheads="1"/>
          </p:cNvSpPr>
          <p:nvPr/>
        </p:nvSpPr>
        <p:spPr bwMode="auto">
          <a:xfrm>
            <a:off x="533400" y="1295400"/>
            <a:ext cx="76200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900" b="1">
                <a:solidFill>
                  <a:srgbClr val="00BD00"/>
                </a:solidFill>
                <a:latin typeface="HelveticaNeueLT Std"/>
                <a:cs typeface="ＭＳ Ｐゴシック"/>
              </a:rPr>
              <a:t>11 instituições de ensino superior</a:t>
            </a:r>
            <a:endParaRPr lang="it-IT" sz="1900" b="1">
              <a:solidFill>
                <a:srgbClr val="00BD00"/>
              </a:solidFill>
              <a:latin typeface="HelveticaNeueLT Std"/>
              <a:cs typeface="ＭＳ Ｐゴシック"/>
            </a:endParaRP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latin typeface="HelveticaNeueLT Std"/>
                <a:cs typeface="ＭＳ Ｐゴシック"/>
              </a:rPr>
              <a:t>Universidade de BOLONHA (secretaria técnica)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latin typeface="HelveticaNeueLT Std"/>
                <a:cs typeface="ＭＳ Ｐゴシック"/>
              </a:rPr>
              <a:t>Universidade de FLORENÇA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cs typeface="ＭＳ Ｐゴシック"/>
              </a:rPr>
              <a:t>Universidade de MILÃO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cs typeface="ＭＳ Ｐゴシック"/>
              </a:rPr>
              <a:t>Politécnico de MILÃO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cs typeface="ＭＳ Ｐゴシック"/>
              </a:rPr>
              <a:t>Universidade de PÁDUA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cs typeface="ＭＳ Ｐゴシック"/>
              </a:rPr>
              <a:t>Universidade de PISA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latin typeface="HelveticaNeueLT Std"/>
                <a:cs typeface="ＭＳ Ｐゴシック"/>
              </a:rPr>
              <a:t>Universidade de ROMA “La Sapienza”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latin typeface="HelveticaNeueLT Std"/>
                <a:cs typeface="ＭＳ Ｐゴシック"/>
              </a:rPr>
              <a:t>Universidade de ROMA ”Tor Vergata”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latin typeface="HelveticaNeueLT Std"/>
                <a:cs typeface="ＭＳ Ｐゴシック"/>
              </a:rPr>
              <a:t>Universidade de Roma Tre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cs typeface="ＭＳ Ｐゴシック"/>
              </a:rPr>
              <a:t>Politécnico de TURIM</a:t>
            </a:r>
          </a:p>
          <a:p>
            <a:pPr>
              <a:buFont typeface="Arial" charset="0"/>
              <a:buChar char="•"/>
            </a:pPr>
            <a:r>
              <a:rPr lang="it-IT" sz="1400">
                <a:solidFill>
                  <a:srgbClr val="008000"/>
                </a:solidFill>
                <a:latin typeface="HelveticaNeueLT Std"/>
                <a:cs typeface="ＭＳ Ｐゴシック"/>
              </a:rPr>
              <a:t>Universidade de TRENTO</a:t>
            </a:r>
          </a:p>
          <a:p>
            <a:endParaRPr lang="it-IT" sz="900">
              <a:solidFill>
                <a:srgbClr val="003366"/>
              </a:solidFill>
              <a:latin typeface="HelveticaNeueLT Std"/>
              <a:cs typeface="ＭＳ Ｐゴシック"/>
            </a:endParaRPr>
          </a:p>
          <a:p>
            <a:r>
              <a:rPr lang="it-IT" sz="1900" b="1">
                <a:solidFill>
                  <a:srgbClr val="FFA40D"/>
                </a:solidFill>
                <a:latin typeface="HelveticaNeueLT Std"/>
                <a:cs typeface="ＭＳ Ｐゴシック"/>
              </a:rPr>
              <a:t>1 Centro de pesquisa público</a:t>
            </a:r>
          </a:p>
          <a:p>
            <a:r>
              <a:rPr lang="it-IT" sz="1400">
                <a:solidFill>
                  <a:srgbClr val="FFA40D"/>
                </a:solidFill>
                <a:latin typeface="HelveticaNeueLT Std"/>
                <a:cs typeface="ＭＳ Ｐゴシック"/>
              </a:rPr>
              <a:t>CNR - Consiglio Nazionale delle Ricerche (Conselho Nacional de Pesquisa)</a:t>
            </a:r>
          </a:p>
          <a:p>
            <a:r>
              <a:rPr lang="it-IT" sz="1400">
                <a:solidFill>
                  <a:srgbClr val="FFA40D"/>
                </a:solidFill>
                <a:latin typeface="HelveticaNeueLT Std"/>
                <a:cs typeface="ＭＳ Ｐゴシック"/>
              </a:rPr>
              <a:t>Instituto BIOGEM</a:t>
            </a:r>
          </a:p>
          <a:p>
            <a:endParaRPr lang="it-IT" sz="900">
              <a:solidFill>
                <a:srgbClr val="003366"/>
              </a:solidFill>
              <a:latin typeface="HelveticaNeueLT Std"/>
              <a:cs typeface="ＭＳ Ｐゴシック"/>
            </a:endParaRPr>
          </a:p>
          <a:p>
            <a:r>
              <a:rPr lang="it-IT" sz="1900" b="1">
                <a:solidFill>
                  <a:srgbClr val="FF6600"/>
                </a:solidFill>
                <a:latin typeface="HelveticaNeueLT Std"/>
                <a:cs typeface="ＭＳ Ｐゴシック"/>
              </a:rPr>
              <a:t>1 Centro de pesquisa de Empresas</a:t>
            </a:r>
          </a:p>
          <a:p>
            <a:r>
              <a:rPr lang="it-IT" sz="1400">
                <a:solidFill>
                  <a:srgbClr val="FF6600"/>
                </a:solidFill>
                <a:latin typeface="HelveticaNeueLT Std"/>
                <a:cs typeface="ＭＳ Ｐゴシック"/>
              </a:rPr>
              <a:t>TELECOM ITALIA</a:t>
            </a:r>
          </a:p>
          <a:p>
            <a:endParaRPr lang="it-IT" sz="1600" b="1" i="1">
              <a:solidFill>
                <a:srgbClr val="00BD00"/>
              </a:solidFill>
              <a:latin typeface="HelveticaNeueLT Std"/>
              <a:cs typeface="ＭＳ Ｐゴシック"/>
            </a:endParaRPr>
          </a:p>
          <a:p>
            <a:r>
              <a:rPr lang="it-IT" sz="1600" b="1" i="1">
                <a:solidFill>
                  <a:srgbClr val="00BD00"/>
                </a:solidFill>
                <a:latin typeface="HelveticaNeueLT Std"/>
                <a:cs typeface="ＭＳ Ｐゴシック"/>
              </a:rPr>
              <a:t>E-mail Secretaria Técnica: csfitalia@unibo.it</a:t>
            </a:r>
          </a:p>
        </p:txBody>
      </p:sp>
      <p:sp>
        <p:nvSpPr>
          <p:cNvPr id="18" name="Ovale 17"/>
          <p:cNvSpPr>
            <a:spLocks noChangeArrowheads="1"/>
          </p:cNvSpPr>
          <p:nvPr/>
        </p:nvSpPr>
        <p:spPr bwMode="auto">
          <a:xfrm>
            <a:off x="6629400" y="3429000"/>
            <a:ext cx="1524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19" name="Ovale 18"/>
          <p:cNvSpPr>
            <a:spLocks noChangeArrowheads="1"/>
          </p:cNvSpPr>
          <p:nvPr/>
        </p:nvSpPr>
        <p:spPr bwMode="auto">
          <a:xfrm>
            <a:off x="6858000" y="1905000"/>
            <a:ext cx="1524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20" name="Ovale 19"/>
          <p:cNvSpPr>
            <a:spLocks noChangeArrowheads="1"/>
          </p:cNvSpPr>
          <p:nvPr/>
        </p:nvSpPr>
        <p:spPr bwMode="auto">
          <a:xfrm>
            <a:off x="5257800" y="1981200"/>
            <a:ext cx="1524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21" name="Ovale 20"/>
          <p:cNvSpPr>
            <a:spLocks noChangeArrowheads="1"/>
          </p:cNvSpPr>
          <p:nvPr/>
        </p:nvSpPr>
        <p:spPr bwMode="auto">
          <a:xfrm>
            <a:off x="6096000" y="2895600"/>
            <a:ext cx="152400" cy="152400"/>
          </a:xfrm>
          <a:prstGeom prst="ellipse">
            <a:avLst/>
          </a:prstGeom>
          <a:solidFill>
            <a:srgbClr val="FFA40D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23" name="Ovale 22"/>
          <p:cNvSpPr>
            <a:spLocks noChangeArrowheads="1"/>
          </p:cNvSpPr>
          <p:nvPr/>
        </p:nvSpPr>
        <p:spPr bwMode="auto">
          <a:xfrm>
            <a:off x="6019800" y="2057400"/>
            <a:ext cx="152400" cy="152400"/>
          </a:xfrm>
          <a:prstGeom prst="ellipse">
            <a:avLst/>
          </a:prstGeom>
          <a:solidFill>
            <a:srgbClr val="FFA40D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24" name="Ovale 23"/>
          <p:cNvSpPr>
            <a:spLocks noChangeArrowheads="1"/>
          </p:cNvSpPr>
          <p:nvPr/>
        </p:nvSpPr>
        <p:spPr bwMode="auto">
          <a:xfrm>
            <a:off x="5334000" y="2209800"/>
            <a:ext cx="152400" cy="152400"/>
          </a:xfrm>
          <a:prstGeom prst="ellipse">
            <a:avLst/>
          </a:prstGeom>
          <a:solidFill>
            <a:srgbClr val="FFA40D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26" name="Stella a 8 punte 25"/>
          <p:cNvSpPr>
            <a:spLocks noChangeArrowheads="1"/>
          </p:cNvSpPr>
          <p:nvPr/>
        </p:nvSpPr>
        <p:spPr bwMode="auto">
          <a:xfrm>
            <a:off x="6248400" y="2286000"/>
            <a:ext cx="457200" cy="457200"/>
          </a:xfrm>
          <a:prstGeom prst="star8">
            <a:avLst>
              <a:gd name="adj" fmla="val 37500"/>
            </a:avLst>
          </a:prstGeom>
          <a:solidFill>
            <a:srgbClr val="00BD00"/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  <p:sp>
        <p:nvSpPr>
          <p:cNvPr id="27" name="Ovale 26"/>
          <p:cNvSpPr>
            <a:spLocks noChangeArrowheads="1"/>
          </p:cNvSpPr>
          <p:nvPr/>
        </p:nvSpPr>
        <p:spPr bwMode="auto">
          <a:xfrm>
            <a:off x="6400800" y="2438400"/>
            <a:ext cx="152400" cy="152400"/>
          </a:xfrm>
          <a:prstGeom prst="ellipse">
            <a:avLst/>
          </a:prstGeom>
          <a:solidFill>
            <a:srgbClr val="FFA40D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ea typeface="ＭＳ Ｐゴシック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80487E-FB35-4A6E-83AE-35FB9B136DF4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5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Quem pode participar?</a:t>
            </a:r>
          </a:p>
        </p:txBody>
      </p:sp>
      <p:sp>
        <p:nvSpPr>
          <p:cNvPr id="358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1524000"/>
            <a:ext cx="8153400" cy="1371600"/>
          </a:xfrm>
        </p:spPr>
        <p:txBody>
          <a:bodyPr/>
          <a:lstStyle/>
          <a:p>
            <a:r>
              <a:rPr lang="pt-BR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Graduação</a:t>
            </a:r>
          </a:p>
          <a:p>
            <a:r>
              <a:rPr lang="pt-BR" smtClean="0">
                <a:solidFill>
                  <a:srgbClr val="003366"/>
                </a:solidFill>
                <a:ea typeface="ＭＳ Ｐゴシック"/>
                <a:cs typeface="ＭＳ Ｐゴシック"/>
              </a:rPr>
              <a:t>Doutorado Sanduíche</a:t>
            </a:r>
          </a:p>
          <a:p>
            <a:r>
              <a:rPr lang="pt-BR" smtClean="0">
                <a:solidFill>
                  <a:srgbClr val="003366"/>
                </a:solidFill>
                <a:ea typeface="ＭＳ Ｐゴシック"/>
                <a:cs typeface="ＭＳ Ｐゴシック"/>
              </a:rPr>
              <a:t>Doutorado Pleno</a:t>
            </a:r>
          </a:p>
          <a:p>
            <a:r>
              <a:rPr lang="pt-BR" smtClean="0">
                <a:solidFill>
                  <a:srgbClr val="003366"/>
                </a:solidFill>
                <a:ea typeface="ＭＳ Ｐゴシック"/>
                <a:cs typeface="ＭＳ Ｐゴシック"/>
              </a:rPr>
              <a:t>Pós-Doutorado</a:t>
            </a:r>
          </a:p>
          <a:p>
            <a:endParaRPr lang="pt-BR" sz="2000" b="1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>
              <a:buFontTx/>
              <a:buNone/>
            </a:pPr>
            <a:r>
              <a:rPr lang="pt-BR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Saiba mais! </a:t>
            </a:r>
          </a:p>
          <a:p>
            <a:pPr>
              <a:buFontTx/>
              <a:buNone/>
            </a:pPr>
            <a:r>
              <a:rPr lang="pt-BR" sz="2000" u="sng" smtClean="0">
                <a:solidFill>
                  <a:srgbClr val="003366"/>
                </a:solidFill>
                <a:ea typeface="ＭＳ Ｐゴシック"/>
                <a:cs typeface="ＭＳ Ｐゴシック"/>
                <a:hlinkClick r:id="rId3"/>
              </a:rPr>
              <a:t>http://www.cienciasemfronteiras.it/pt/oportunidades-academicas</a:t>
            </a:r>
            <a:endParaRPr lang="pt-BR" sz="2000" u="sng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>
              <a:buFontTx/>
              <a:buNone/>
            </a:pPr>
            <a:endParaRPr lang="pt-BR" sz="2000" u="sng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 eaLnBrk="1" hangingPunct="1"/>
            <a:endParaRPr lang="it-IT" sz="2000" b="1" smtClean="0">
              <a:solidFill>
                <a:schemeClr val="accent2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35844" name="Immagine 10" descr="study-ital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Immagine 11" descr="florence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Immagine 12" descr="study_italy_def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Immagine 13" descr="lab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Immagine 14" descr="unib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2EEED3-7B2B-4946-B208-09C443239FDB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6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Quais são as áreas prioritárias?</a:t>
            </a:r>
          </a:p>
        </p:txBody>
      </p:sp>
      <p:graphicFrame>
        <p:nvGraphicFramePr>
          <p:cNvPr id="30736" name="Group 16"/>
          <p:cNvGraphicFramePr>
            <a:graphicFrameLocks noGrp="1"/>
          </p:cNvGraphicFramePr>
          <p:nvPr/>
        </p:nvGraphicFramePr>
        <p:xfrm>
          <a:off x="1042988" y="1268413"/>
          <a:ext cx="7129462" cy="3575050"/>
        </p:xfrm>
        <a:graphic>
          <a:graphicData uri="http://schemas.openxmlformats.org/drawingml/2006/table">
            <a:tbl>
              <a:tblPr/>
              <a:tblGrid>
                <a:gridCol w="4023873"/>
                <a:gridCol w="3104920"/>
              </a:tblGrid>
              <a:tr h="324024">
                <a:tc>
                  <a:txBody>
                    <a:bodyPr/>
                    <a:lstStyle/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Áreas</a:t>
                      </a: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80703" marR="80703" marT="40351" marB="4035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Número de vagas (2012)</a:t>
                      </a: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80703" marR="80703" marT="40351" marB="4035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243882">
                <a:tc>
                  <a:txBody>
                    <a:bodyPr/>
                    <a:lstStyle/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Engenharia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Saúde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Indústrias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criativas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design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Meio Ambiente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ICT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Biologia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Química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Física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Matemática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Farmácia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Ciência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dos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alimentos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Geologia</a:t>
                      </a: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271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Total</a:t>
                      </a:r>
                    </a:p>
                  </a:txBody>
                  <a:tcPr marL="80703" marR="80703" marT="40351" marB="4035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1075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208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278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158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124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162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145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127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30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59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45</a:t>
                      </a: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3556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2411</a:t>
                      </a:r>
                    </a:p>
                  </a:txBody>
                  <a:tcPr marL="80703" marR="80703" marT="40351" marB="4035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902" name="Immagine 11" descr="study-ita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3" name="Immagine 12" descr="florence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4" name="Immagine 13" descr="study_italy_de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5" name="Immagine 14" descr="lab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6" name="Immagine 15" descr="unib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6322D-B4C4-467E-B3C9-216B3680B8F1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7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Próximos editais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355600" lvl="1" indent="0" eaLnBrk="1" hangingPunct="1">
              <a:buFontTx/>
              <a:buNone/>
            </a:pPr>
            <a:r>
              <a:rPr lang="it-IT" sz="2000" b="1" smtClean="0">
                <a:solidFill>
                  <a:srgbClr val="003366"/>
                </a:solidFill>
                <a:latin typeface="HelveticaNeueLT Std"/>
                <a:ea typeface="ＭＳ Ｐゴシック"/>
              </a:rPr>
              <a:t>Graduação:</a:t>
            </a:r>
            <a:r>
              <a:rPr lang="it-IT" sz="2000" smtClean="0">
                <a:solidFill>
                  <a:srgbClr val="003366"/>
                </a:solidFill>
                <a:latin typeface="HelveticaNeueLT Std"/>
                <a:ea typeface="ＭＳ Ｐゴシック"/>
              </a:rPr>
              <a:t> Novembro de 2012 </a:t>
            </a:r>
            <a:r>
              <a:rPr lang="it-IT" sz="2000" smtClean="0">
                <a:solidFill>
                  <a:srgbClr val="003366"/>
                </a:solidFill>
                <a:latin typeface="HelveticaNeueLT Std"/>
                <a:ea typeface="ＭＳ Ｐゴシック"/>
                <a:sym typeface="Wingdings" pitchFamily="2" charset="2"/>
              </a:rPr>
              <a:t> J</a:t>
            </a:r>
            <a:r>
              <a:rPr lang="it-IT" sz="2000" b="1" smtClean="0">
                <a:solidFill>
                  <a:srgbClr val="003366"/>
                </a:solidFill>
                <a:latin typeface="HelveticaNeueLT Std"/>
                <a:ea typeface="ＭＳ Ｐゴシック"/>
              </a:rPr>
              <a:t>aneiro de 2013</a:t>
            </a:r>
            <a:r>
              <a:rPr lang="it-IT" sz="2000" smtClean="0">
                <a:solidFill>
                  <a:srgbClr val="003366"/>
                </a:solidFill>
                <a:latin typeface="HelveticaNeueLT Std"/>
                <a:ea typeface="ＭＳ Ｐゴシック"/>
              </a:rPr>
              <a:t> (ofertas publicadas no mês de novembro de 2012)</a:t>
            </a:r>
          </a:p>
          <a:p>
            <a:pPr marL="355600" lvl="1" indent="0" eaLnBrk="1" hangingPunct="1">
              <a:buFontTx/>
              <a:buNone/>
            </a:pPr>
            <a:endParaRPr lang="it-IT" sz="1500" b="1" smtClean="0">
              <a:solidFill>
                <a:srgbClr val="003366"/>
              </a:solidFill>
              <a:latin typeface="HelveticaNeueLT Std"/>
              <a:ea typeface="ＭＳ Ｐゴシック"/>
            </a:endParaRPr>
          </a:p>
          <a:p>
            <a:pPr marL="355600" lvl="1" indent="0" eaLnBrk="1" hangingPunct="1">
              <a:buFontTx/>
              <a:buNone/>
            </a:pPr>
            <a:r>
              <a:rPr lang="it-IT" sz="2000" b="1" smtClean="0">
                <a:solidFill>
                  <a:srgbClr val="003366"/>
                </a:solidFill>
                <a:latin typeface="HelveticaNeueLT Std"/>
                <a:ea typeface="ＭＳ Ｐゴシック"/>
              </a:rPr>
              <a:t>Pós-gradução: </a:t>
            </a:r>
            <a:r>
              <a:rPr lang="it-IT" sz="2000" smtClean="0">
                <a:solidFill>
                  <a:srgbClr val="003366"/>
                </a:solidFill>
                <a:latin typeface="HelveticaNeueLT Std"/>
                <a:ea typeface="ＭＳ Ｐゴシック"/>
              </a:rPr>
              <a:t>até 30 setembro de 2013</a:t>
            </a:r>
          </a:p>
          <a:p>
            <a:pPr marL="355600" lvl="1" indent="0" eaLnBrk="1" hangingPunct="1">
              <a:buFontTx/>
              <a:buNone/>
            </a:pPr>
            <a:endParaRPr lang="it-IT" sz="2000" b="1" smtClean="0">
              <a:solidFill>
                <a:srgbClr val="003366"/>
              </a:solidFill>
              <a:latin typeface="HelveticaNeueLT Std"/>
              <a:ea typeface="ＭＳ Ｐゴシック"/>
            </a:endParaRPr>
          </a:p>
          <a:p>
            <a:pPr marL="355600" lvl="1" indent="0" eaLnBrk="1" hangingPunct="1">
              <a:buFontTx/>
              <a:buNone/>
            </a:pPr>
            <a:endParaRPr lang="it-IT" sz="2000" b="1" smtClean="0">
              <a:solidFill>
                <a:srgbClr val="003366"/>
              </a:solidFill>
              <a:latin typeface="HelveticaNeueLT Std"/>
              <a:ea typeface="ＭＳ Ｐゴシック"/>
            </a:endParaRPr>
          </a:p>
          <a:p>
            <a:pPr marL="355600" lvl="1" indent="0" eaLnBrk="1" hangingPunct="1">
              <a:buFontTx/>
              <a:buNone/>
            </a:pPr>
            <a:endParaRPr lang="pt-PT" sz="2000" smtClean="0">
              <a:solidFill>
                <a:srgbClr val="003366"/>
              </a:solidFill>
              <a:latin typeface="HelveticaNeueLT Std"/>
              <a:ea typeface="ＭＳ Ｐゴシック"/>
            </a:endParaRPr>
          </a:p>
          <a:p>
            <a:pPr marL="355600" lvl="1" indent="0" eaLnBrk="1" hangingPunct="1">
              <a:buFontTx/>
              <a:buNone/>
            </a:pPr>
            <a:endParaRPr lang="pt-PT" sz="2000" smtClean="0">
              <a:solidFill>
                <a:srgbClr val="003366"/>
              </a:solidFill>
              <a:latin typeface="HelveticaNeueLT Std"/>
              <a:ea typeface="ＭＳ Ｐゴシック"/>
            </a:endParaRPr>
          </a:p>
          <a:p>
            <a:pPr marL="355600" lvl="1" indent="0" eaLnBrk="1" hangingPunct="1">
              <a:buFontTx/>
              <a:buNone/>
            </a:pPr>
            <a:r>
              <a:rPr lang="pt-PT" sz="1600" smtClean="0">
                <a:solidFill>
                  <a:srgbClr val="003366"/>
                </a:solidFill>
                <a:latin typeface="HelveticaNeueLT Std"/>
                <a:ea typeface="ＭＳ Ｐゴシック"/>
              </a:rPr>
              <a:t>Saiba mais! </a:t>
            </a:r>
            <a:endParaRPr lang="it-IT" sz="1600" smtClean="0">
              <a:solidFill>
                <a:srgbClr val="00BD00"/>
              </a:solidFill>
              <a:latin typeface="HelveticaNeueLT Std"/>
              <a:ea typeface="ＭＳ Ｐゴシック"/>
              <a:hlinkClick r:id="rId3"/>
            </a:endParaRPr>
          </a:p>
          <a:p>
            <a:pPr marL="355600" lvl="1" indent="0" eaLnBrk="1" hangingPunct="1">
              <a:buFontTx/>
              <a:buNone/>
            </a:pPr>
            <a:r>
              <a:rPr lang="it-IT" sz="1400" smtClean="0">
                <a:solidFill>
                  <a:srgbClr val="00BD00"/>
                </a:solidFill>
                <a:latin typeface="HelveticaNeueLT Std"/>
                <a:ea typeface="ＭＳ Ｐゴシック"/>
                <a:hlinkClick r:id="rId3"/>
              </a:rPr>
              <a:t>http://www.cienciasemfronteiras.it/it/opportunita-accademiche/offerte-pos-graduacao-in-italia-2013</a:t>
            </a:r>
            <a:endParaRPr lang="it-IT" sz="1400" smtClean="0">
              <a:solidFill>
                <a:srgbClr val="00BD00"/>
              </a:solidFill>
              <a:latin typeface="HelveticaNeueLT Std"/>
              <a:ea typeface="ＭＳ Ｐゴシック"/>
            </a:endParaRPr>
          </a:p>
          <a:p>
            <a:pPr eaLnBrk="1" hangingPunct="1"/>
            <a:endParaRPr lang="it-IT" sz="18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it-IT" sz="18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pic>
        <p:nvPicPr>
          <p:cNvPr id="39940" name="Immagine 9" descr="study-ital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Immagine 10" descr="florence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Immagine 11" descr="study_italy_def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Immagine 12" descr="lab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Immagine 13" descr="unib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27088" y="2924175"/>
            <a:ext cx="4521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E25836-D969-4A6C-85C7-5FB25A288187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8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 eaLnBrk="1" hangingPunct="1"/>
            <a:r>
              <a:rPr lang="pt-PT" sz="3600" smtClean="0">
                <a:ea typeface="ＭＳ Ｐゴシック"/>
                <a:cs typeface="ＭＳ Ｐゴシック"/>
              </a:rPr>
              <a:t>Conhecimento linguístico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5225"/>
            <a:ext cx="8229600" cy="5159375"/>
          </a:xfrm>
        </p:spPr>
        <p:txBody>
          <a:bodyPr/>
          <a:lstStyle/>
          <a:p>
            <a:pPr eaLnBrk="1" hangingPunct="1"/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Graduação: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 conhecimento básico da língua italiana</a:t>
            </a:r>
            <a:endParaRPr lang="pt-PT" sz="2000" b="1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 eaLnBrk="1" hangingPunct="1"/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Pós-Graduação: 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conhecimento básico não requerido 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  <a:sym typeface="Wingdings" pitchFamily="2" charset="2"/>
              </a:rPr>
              <a:t> admitidos 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outros idiomas (inglês)</a:t>
            </a:r>
          </a:p>
          <a:p>
            <a:pPr eaLnBrk="1" hangingPunct="1"/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Cursos on-line à distância e cursos presenciais na Itália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 </a:t>
            </a:r>
            <a:r>
              <a:rPr lang="pt-PT" sz="1800" i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(CAPES)</a:t>
            </a:r>
          </a:p>
          <a:p>
            <a:pPr eaLnBrk="1" hangingPunct="1"/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Testes 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específicos para o edital no Brasil (</a:t>
            </a:r>
            <a:r>
              <a:rPr lang="pt-PT" sz="2000" b="1" i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Instituto Italiano di Cultura) </a:t>
            </a:r>
          </a:p>
          <a:p>
            <a:pPr eaLnBrk="1" hangingPunct="1"/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Cursos on-line (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IIC de São Paulo e </a:t>
            </a:r>
            <a:r>
              <a:rPr lang="pt-PT" sz="2000" b="1" i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ICoN Italian Culture on the Net)</a:t>
            </a:r>
          </a:p>
          <a:p>
            <a:pPr eaLnBrk="1" hangingPunct="1">
              <a:buFontTx/>
              <a:buNone/>
            </a:pPr>
            <a:endParaRPr lang="pt-PT" sz="1600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 eaLnBrk="1" hangingPunct="1">
              <a:buFontTx/>
              <a:buNone/>
            </a:pPr>
            <a:r>
              <a:rPr lang="pt-PT" sz="16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	Saiba mais! </a:t>
            </a:r>
            <a:r>
              <a:rPr lang="pt-PT" sz="1600" smtClean="0">
                <a:ea typeface="ＭＳ Ｐゴシック"/>
                <a:cs typeface="ＭＳ Ｐゴシック"/>
                <a:hlinkClick r:id="rId3"/>
              </a:rPr>
              <a:t>www.iic.sanpaolo.it</a:t>
            </a:r>
            <a:endParaRPr lang="pt-PT" sz="1600" smtClean="0"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it-I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pic>
        <p:nvPicPr>
          <p:cNvPr id="41988" name="Immagine 9" descr="study-ital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Immagine 10" descr="florence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Immagine 11" descr="study_italy_def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Immagine 12" descr="lab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Immagine 13" descr="unib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686AA-A37B-431E-A4FC-CA9DC7B64842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9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 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1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/>
            </a:r>
            <a:b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</a:b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Apresentação da candidatura através do site da CAPES.</a:t>
            </a: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  <a:buFontTx/>
              <a:buNone/>
            </a:pPr>
            <a:endParaRPr lang="pt-P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2</a:t>
            </a:r>
            <a:b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</a:b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Os estudantes serão selecionados pela CAPES em colaboração com as Universidades Brasileiras de origem.</a:t>
            </a: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endParaRPr lang="pt-PT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44036" name="Rettangolo 4"/>
          <p:cNvSpPr>
            <a:spLocks noChangeArrowheads="1"/>
          </p:cNvSpPr>
          <p:nvPr/>
        </p:nvSpPr>
        <p:spPr bwMode="auto">
          <a:xfrm>
            <a:off x="611188" y="1557338"/>
            <a:ext cx="7921625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GRADUAÇÃO (NOV 2012 – JAN 2013)</a:t>
            </a:r>
          </a:p>
        </p:txBody>
      </p:sp>
      <p:pic>
        <p:nvPicPr>
          <p:cNvPr id="44037" name="Immagine 11" descr="study-ita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Immagine 12" descr="florence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Immagine 13" descr="study_italy_de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Immagine 14" descr="lab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Immagine 15" descr="unib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4626E0-FE79-4C44-92F2-575DCC002063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10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endParaRPr lang="pt-BR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46084" name="Rettangolo 4"/>
          <p:cNvSpPr>
            <a:spLocks noChangeArrowheads="1"/>
          </p:cNvSpPr>
          <p:nvPr/>
        </p:nvSpPr>
        <p:spPr bwMode="auto">
          <a:xfrm>
            <a:off x="611188" y="1557338"/>
            <a:ext cx="8064500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GRADUAÇÃO (NOV 2012 – JAN 2013)</a:t>
            </a: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916113"/>
            <a:ext cx="7596187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Oval 3"/>
          <p:cNvSpPr>
            <a:spLocks noChangeArrowheads="1"/>
          </p:cNvSpPr>
          <p:nvPr/>
        </p:nvSpPr>
        <p:spPr bwMode="auto">
          <a:xfrm>
            <a:off x="1331913" y="3716338"/>
            <a:ext cx="1219200" cy="180975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46087" name="Oval 4"/>
          <p:cNvSpPr>
            <a:spLocks noChangeArrowheads="1"/>
          </p:cNvSpPr>
          <p:nvPr/>
        </p:nvSpPr>
        <p:spPr bwMode="auto">
          <a:xfrm>
            <a:off x="2627313" y="2852738"/>
            <a:ext cx="1704975" cy="252412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531E26-C6A2-4619-ACB9-D45525C46106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11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Sendo selecionado pela CAPES: </a:t>
            </a: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3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– escolha as vagas oferecidas pelas Universidades italianas </a:t>
            </a: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4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- envie sua candidatura através da plataforma on-line CSF Itália (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  <a:hlinkClick r:id="rId3"/>
              </a:rPr>
              <a:t>http://www.cienciasemfronteiras.it/pt/se-candidate-ja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) </a:t>
            </a: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  <a:buFontTx/>
              <a:buNone/>
            </a:pPr>
            <a:endParaRPr lang="pt-PT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	NB: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Na plataforma on-line é possível escolher até três vagas em ordem de preferência.</a:t>
            </a:r>
          </a:p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endParaRPr lang="it-IT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48132" name="Rettangolo 4"/>
          <p:cNvSpPr>
            <a:spLocks noChangeArrowheads="1"/>
          </p:cNvSpPr>
          <p:nvPr/>
        </p:nvSpPr>
        <p:spPr bwMode="auto">
          <a:xfrm>
            <a:off x="611188" y="1557338"/>
            <a:ext cx="7993062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GRADUAÇÃO (NOV 2012 – JAN 2013)</a:t>
            </a:r>
          </a:p>
        </p:txBody>
      </p:sp>
      <p:pic>
        <p:nvPicPr>
          <p:cNvPr id="48133" name="Immagine 10" descr="study-ital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Immagine 11" descr="florence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Immagine 12" descr="study_italy_def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Immagine 13" descr="lab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Immagine 14" descr="unib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E52AFE-E664-4793-ACC0-161EB1BEADE0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12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endParaRPr lang="pt-BR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50180" name="Rettangolo 4"/>
          <p:cNvSpPr>
            <a:spLocks noChangeArrowheads="1"/>
          </p:cNvSpPr>
          <p:nvPr/>
        </p:nvSpPr>
        <p:spPr bwMode="auto">
          <a:xfrm>
            <a:off x="611188" y="1557338"/>
            <a:ext cx="8064500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GRADUAÇÃO (NOV 2012 – JAN 2013)</a:t>
            </a:r>
          </a:p>
        </p:txBody>
      </p:sp>
      <p:sp>
        <p:nvSpPr>
          <p:cNvPr id="50181" name="Oval 3"/>
          <p:cNvSpPr>
            <a:spLocks noChangeArrowheads="1"/>
          </p:cNvSpPr>
          <p:nvPr/>
        </p:nvSpPr>
        <p:spPr bwMode="auto">
          <a:xfrm>
            <a:off x="1331913" y="3716338"/>
            <a:ext cx="1219200" cy="180975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0182" name="Oval 4"/>
          <p:cNvSpPr>
            <a:spLocks noChangeArrowheads="1"/>
          </p:cNvSpPr>
          <p:nvPr/>
        </p:nvSpPr>
        <p:spPr bwMode="auto">
          <a:xfrm>
            <a:off x="2627313" y="2852738"/>
            <a:ext cx="1704975" cy="252412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pic>
        <p:nvPicPr>
          <p:cNvPr id="50183" name="Immagin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989138"/>
            <a:ext cx="7416800" cy="433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Oval 3"/>
          <p:cNvSpPr>
            <a:spLocks noChangeArrowheads="1"/>
          </p:cNvSpPr>
          <p:nvPr/>
        </p:nvSpPr>
        <p:spPr bwMode="auto">
          <a:xfrm>
            <a:off x="1042988" y="3789363"/>
            <a:ext cx="1455737" cy="287337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0185" name="Oval 3"/>
          <p:cNvSpPr>
            <a:spLocks noChangeArrowheads="1"/>
          </p:cNvSpPr>
          <p:nvPr/>
        </p:nvSpPr>
        <p:spPr bwMode="auto">
          <a:xfrm>
            <a:off x="2700338" y="4365625"/>
            <a:ext cx="1454150" cy="287338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3CE10E-6676-4C83-8288-7E00D94501F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13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 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1:</a:t>
            </a:r>
            <a:b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</a:br>
            <a:r>
              <a:rPr lang="pt-BR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Escolha uma das </a:t>
            </a:r>
            <a:r>
              <a:rPr lang="pt-BR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ofertas</a:t>
            </a:r>
            <a:r>
              <a:rPr lang="pt-BR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de doutorado, registrando-se através do site:</a:t>
            </a:r>
            <a:r>
              <a:rPr lang="pt-BR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  <a:hlinkClick r:id="rId3"/>
              </a:rPr>
              <a:t>http://app.cienciasemfronteiras.it/s/rise/application/registration/en</a:t>
            </a:r>
            <a:endParaRPr lang="pt-PT" sz="19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  <a:p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2: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/>
            </a:r>
            <a:b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</a:b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Candidate-se</a:t>
            </a:r>
            <a:r>
              <a:rPr lang="pt-PT" sz="1900" smtClean="0">
                <a:solidFill>
                  <a:srgbClr val="FF0000"/>
                </a:solidFill>
                <a:latin typeface="HelveticaNeueLT Std"/>
                <a:ea typeface="ＭＳ Ｐゴシック"/>
                <a:cs typeface="ＭＳ Ｐゴシック"/>
              </a:rPr>
              <a:t>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à oferta escolhida através do site CsF Itália. 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  <a:sym typeface="Wingdings" pitchFamily="2" charset="2"/>
              </a:rPr>
              <a:t> </a:t>
            </a:r>
            <a:r>
              <a:rPr lang="pt-PT" sz="1600" i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  <a:sym typeface="Wingdings" pitchFamily="2" charset="2"/>
              </a:rPr>
              <a:t>D</a:t>
            </a:r>
            <a:r>
              <a:rPr lang="pt-PT" sz="1600" i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ocumentação necessária</a:t>
            </a:r>
            <a:r>
              <a:rPr lang="pt-PT" sz="16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: </a:t>
            </a:r>
            <a:r>
              <a:rPr lang="pt-BR" sz="16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CV, Descrição do projeto de pesquisa, Carta de referência do orientador da tese.</a:t>
            </a:r>
            <a:r>
              <a:rPr lang="pt-BR" sz="1600" smtClean="0">
                <a:ea typeface="ＭＳ Ｐゴシック"/>
                <a:cs typeface="ＭＳ Ｐゴシック"/>
              </a:rPr>
              <a:t/>
            </a:r>
            <a:br>
              <a:rPr lang="pt-BR" sz="1600" smtClean="0">
                <a:ea typeface="ＭＳ Ｐゴシック"/>
                <a:cs typeface="ＭＳ Ｐゴシック"/>
              </a:rPr>
            </a:br>
            <a:endParaRPr lang="pt-PT" sz="1000" smtClean="0">
              <a:ea typeface="ＭＳ Ｐゴシック"/>
              <a:cs typeface="ＭＳ Ｐゴシック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3: </a:t>
            </a: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/>
            </a:r>
            <a:b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</a:br>
            <a:r>
              <a:rPr lang="pt-PT" sz="19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Sua candidatura será avaliada pela instituição italiana escolhida. Se for aprovada, você receberá uma </a:t>
            </a:r>
            <a:r>
              <a:rPr lang="pt-PT" sz="19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carta de aceite condicional</a:t>
            </a:r>
            <a:r>
              <a:rPr lang="pt-PT" sz="2000" smtClean="0">
                <a:ea typeface="ＭＳ Ｐゴシック"/>
                <a:cs typeface="ＭＳ Ｐゴシック"/>
              </a:rPr>
              <a:t>.   </a:t>
            </a:r>
          </a:p>
        </p:txBody>
      </p:sp>
      <p:sp>
        <p:nvSpPr>
          <p:cNvPr id="52228" name="Rettangolo 4"/>
          <p:cNvSpPr>
            <a:spLocks noChangeArrowheads="1"/>
          </p:cNvSpPr>
          <p:nvPr/>
        </p:nvSpPr>
        <p:spPr bwMode="auto">
          <a:xfrm>
            <a:off x="611188" y="1557338"/>
            <a:ext cx="7921625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PÓS-GRADUAÇÃO (até SETEMBRO de 2013)</a:t>
            </a:r>
          </a:p>
        </p:txBody>
      </p:sp>
      <p:pic>
        <p:nvPicPr>
          <p:cNvPr id="52229" name="Immagine 11" descr="study-ital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Immagine 12" descr="florence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Immagine 13" descr="study_italy_def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Immagine 14" descr="lab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Immagine 15" descr="unib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D48893-54CC-4BE7-BA16-EBEA0157866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14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endParaRPr lang="pt-BR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54276" name="Rettangolo 4"/>
          <p:cNvSpPr>
            <a:spLocks noChangeArrowheads="1"/>
          </p:cNvSpPr>
          <p:nvPr/>
        </p:nvSpPr>
        <p:spPr bwMode="auto">
          <a:xfrm>
            <a:off x="611188" y="1557338"/>
            <a:ext cx="8064500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PÓS-GRADUAÇÃO (até SETEMBRO </a:t>
            </a:r>
            <a:r>
              <a:rPr lang="it-IT" sz="1400" b="1">
                <a:solidFill>
                  <a:srgbClr val="FF0000"/>
                </a:solidFill>
                <a:cs typeface="ＭＳ Ｐゴシック"/>
              </a:rPr>
              <a:t>de</a:t>
            </a:r>
            <a:r>
              <a:rPr lang="it-IT" sz="1400" b="1">
                <a:solidFill>
                  <a:srgbClr val="003366"/>
                </a:solidFill>
                <a:cs typeface="ＭＳ Ｐゴシック"/>
              </a:rPr>
              <a:t> 2013)</a:t>
            </a:r>
          </a:p>
        </p:txBody>
      </p:sp>
      <p:sp>
        <p:nvSpPr>
          <p:cNvPr id="54277" name="Oval 3"/>
          <p:cNvSpPr>
            <a:spLocks noChangeArrowheads="1"/>
          </p:cNvSpPr>
          <p:nvPr/>
        </p:nvSpPr>
        <p:spPr bwMode="auto">
          <a:xfrm>
            <a:off x="1331913" y="3716338"/>
            <a:ext cx="1219200" cy="180975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4278" name="Oval 4"/>
          <p:cNvSpPr>
            <a:spLocks noChangeArrowheads="1"/>
          </p:cNvSpPr>
          <p:nvPr/>
        </p:nvSpPr>
        <p:spPr bwMode="auto">
          <a:xfrm>
            <a:off x="2627313" y="2852738"/>
            <a:ext cx="1704975" cy="252412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4279" name="Oval 3"/>
          <p:cNvSpPr>
            <a:spLocks noChangeArrowheads="1"/>
          </p:cNvSpPr>
          <p:nvPr/>
        </p:nvSpPr>
        <p:spPr bwMode="auto">
          <a:xfrm>
            <a:off x="1042988" y="3789363"/>
            <a:ext cx="1455737" cy="287337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4280" name="Oval 3"/>
          <p:cNvSpPr>
            <a:spLocks noChangeArrowheads="1"/>
          </p:cNvSpPr>
          <p:nvPr/>
        </p:nvSpPr>
        <p:spPr bwMode="auto">
          <a:xfrm>
            <a:off x="2700338" y="4365625"/>
            <a:ext cx="1454150" cy="287338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pic>
        <p:nvPicPr>
          <p:cNvPr id="542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16113"/>
            <a:ext cx="8388350" cy="430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2" name="Oval 4"/>
          <p:cNvSpPr>
            <a:spLocks noChangeArrowheads="1"/>
          </p:cNvSpPr>
          <p:nvPr/>
        </p:nvSpPr>
        <p:spPr bwMode="auto">
          <a:xfrm>
            <a:off x="2700338" y="2852738"/>
            <a:ext cx="3303587" cy="490537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4283" name="Oval 4"/>
          <p:cNvSpPr>
            <a:spLocks noChangeArrowheads="1"/>
          </p:cNvSpPr>
          <p:nvPr/>
        </p:nvSpPr>
        <p:spPr bwMode="auto">
          <a:xfrm>
            <a:off x="468313" y="3284538"/>
            <a:ext cx="2424112" cy="360362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F58C64-2EFB-45F9-920E-E7F455AC44E7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15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 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pt-PT" sz="20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Step 4:</a:t>
            </a:r>
            <a:br>
              <a:rPr lang="pt-PT" sz="20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</a:br>
            <a:r>
              <a:rPr lang="pt-BR" sz="20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Prepare e transm</a:t>
            </a:r>
            <a:r>
              <a:rPr lang="pt-BR" sz="2000" smtClean="0">
                <a:solidFill>
                  <a:srgbClr val="FF0000"/>
                </a:solidFill>
                <a:latin typeface="HelveticaNeueLT Std"/>
                <a:ea typeface="ＭＳ Ｐゴシック"/>
                <a:cs typeface="ＭＳ Ｐゴシック"/>
              </a:rPr>
              <a:t>i</a:t>
            </a:r>
            <a:r>
              <a:rPr lang="pt-BR" sz="20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ta a proposta de pós-graduação CsF, por meio do </a:t>
            </a:r>
            <a:r>
              <a:rPr lang="pt-BR" sz="20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formulário de i</a:t>
            </a:r>
            <a:r>
              <a:rPr lang="pt-BR" sz="2000" b="1" smtClean="0">
                <a:solidFill>
                  <a:srgbClr val="FF0000"/>
                </a:solidFill>
                <a:latin typeface="HelveticaNeueLT Std"/>
                <a:ea typeface="ＭＳ Ｐゴシック"/>
                <a:cs typeface="ＭＳ Ｐゴシック"/>
              </a:rPr>
              <a:t>n</a:t>
            </a:r>
            <a:r>
              <a:rPr lang="pt-BR" sz="20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scrição</a:t>
            </a:r>
            <a:r>
              <a:rPr lang="pt-BR" sz="20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 disponível no site da CAPES. </a:t>
            </a:r>
          </a:p>
          <a:p>
            <a:pPr>
              <a:buFontTx/>
              <a:buNone/>
            </a:pPr>
            <a:r>
              <a:rPr lang="pt-BR" sz="2000" smtClean="0">
                <a:ea typeface="ＭＳ Ｐゴシック"/>
                <a:cs typeface="ＭＳ Ｐゴシック"/>
              </a:rPr>
              <a:t>	</a:t>
            </a:r>
            <a:r>
              <a:rPr lang="pt-BR" sz="2000" b="1" smtClean="0">
                <a:ea typeface="ＭＳ Ｐゴシック"/>
                <a:cs typeface="ＭＳ Ｐゴシック"/>
              </a:rPr>
              <a:t>NB</a:t>
            </a:r>
            <a:r>
              <a:rPr lang="pt-BR" sz="20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: </a:t>
            </a:r>
            <a:r>
              <a:rPr lang="pt-BR" sz="18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todos os </a:t>
            </a:r>
            <a:r>
              <a:rPr lang="pt-BR" sz="1800" b="1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documentos complementares </a:t>
            </a:r>
            <a:r>
              <a:rPr lang="pt-BR" sz="18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exigidos para cada modalidade de bolsa deverão ser digitalizados e reunidos em arquivo único. Es</a:t>
            </a:r>
            <a:r>
              <a:rPr lang="pt-BR" sz="1800" smtClean="0">
                <a:solidFill>
                  <a:srgbClr val="FF0000"/>
                </a:solidFill>
                <a:latin typeface="HelveticaNeueLT Std"/>
                <a:ea typeface="ＭＳ Ｐゴシック"/>
                <a:cs typeface="ＭＳ Ｐゴシック"/>
              </a:rPr>
              <a:t>t</a:t>
            </a:r>
            <a:r>
              <a:rPr lang="pt-BR" sz="1800" smtClean="0">
                <a:solidFill>
                  <a:srgbClr val="003366"/>
                </a:solidFill>
                <a:latin typeface="HelveticaNeueLT Std"/>
                <a:ea typeface="ＭＳ Ｐゴシック"/>
                <a:cs typeface="ＭＳ Ｐゴシック"/>
              </a:rPr>
              <a:t>e documento (pdf) deverá ser anexado ao formulário de inscrição em campo específico.</a:t>
            </a:r>
            <a:endParaRPr lang="pt-PT" sz="1800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56324" name="Rettangolo 4"/>
          <p:cNvSpPr>
            <a:spLocks noChangeArrowheads="1"/>
          </p:cNvSpPr>
          <p:nvPr/>
        </p:nvSpPr>
        <p:spPr bwMode="auto">
          <a:xfrm>
            <a:off x="611188" y="1557338"/>
            <a:ext cx="7921625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PÓS-GRADUAÇÃO (até SETEMBRO</a:t>
            </a:r>
            <a:r>
              <a:rPr lang="it-IT" sz="1400" b="1">
                <a:solidFill>
                  <a:srgbClr val="FF0000"/>
                </a:solidFill>
                <a:cs typeface="ＭＳ Ｐゴシック"/>
              </a:rPr>
              <a:t> de </a:t>
            </a:r>
            <a:r>
              <a:rPr lang="it-IT" sz="1400" b="1">
                <a:solidFill>
                  <a:srgbClr val="003366"/>
                </a:solidFill>
                <a:cs typeface="ＭＳ Ｐゴシック"/>
              </a:rPr>
              <a:t>2013)</a:t>
            </a:r>
          </a:p>
        </p:txBody>
      </p:sp>
      <p:pic>
        <p:nvPicPr>
          <p:cNvPr id="56325" name="Immagine 11" descr="study-ita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Immagine 12" descr="florence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7" name="Immagine 13" descr="study_italy_de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Immagine 14" descr="lab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9" name="Immagine 15" descr="unib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0898C0-3C27-4A4B-B258-649FF4CD393F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16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it-IT" sz="3600" smtClean="0">
                <a:ea typeface="ＭＳ Ｐゴシック"/>
                <a:cs typeface="ＭＳ Ｐゴシック"/>
              </a:rPr>
              <a:t>Passo-a-passo para participar</a:t>
            </a:r>
            <a:endParaRPr lang="it-I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305800" cy="4144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600"/>
              </a:spcAft>
            </a:pPr>
            <a:endParaRPr lang="pt-BR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sp>
        <p:nvSpPr>
          <p:cNvPr id="58372" name="Rettangolo 4"/>
          <p:cNvSpPr>
            <a:spLocks noChangeArrowheads="1"/>
          </p:cNvSpPr>
          <p:nvPr/>
        </p:nvSpPr>
        <p:spPr bwMode="auto">
          <a:xfrm>
            <a:off x="611188" y="1557338"/>
            <a:ext cx="8064500" cy="307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rgbClr val="003366"/>
                </a:solidFill>
                <a:cs typeface="ＭＳ Ｐゴシック"/>
              </a:rPr>
              <a:t>EDITAL PÓS-GRADUAÇÃO (até SETEMBRO </a:t>
            </a:r>
            <a:r>
              <a:rPr lang="it-IT" sz="1400" b="1">
                <a:solidFill>
                  <a:srgbClr val="FF0000"/>
                </a:solidFill>
                <a:cs typeface="ＭＳ Ｐゴシック"/>
              </a:rPr>
              <a:t>de</a:t>
            </a:r>
            <a:r>
              <a:rPr lang="it-IT" sz="1400" b="1">
                <a:solidFill>
                  <a:srgbClr val="003366"/>
                </a:solidFill>
                <a:cs typeface="ＭＳ Ｐゴシック"/>
              </a:rPr>
              <a:t> 2013)</a:t>
            </a:r>
          </a:p>
        </p:txBody>
      </p:sp>
      <p:sp>
        <p:nvSpPr>
          <p:cNvPr id="58373" name="Oval 3"/>
          <p:cNvSpPr>
            <a:spLocks noChangeArrowheads="1"/>
          </p:cNvSpPr>
          <p:nvPr/>
        </p:nvSpPr>
        <p:spPr bwMode="auto">
          <a:xfrm>
            <a:off x="1331913" y="3716338"/>
            <a:ext cx="1219200" cy="180975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8374" name="Oval 4"/>
          <p:cNvSpPr>
            <a:spLocks noChangeArrowheads="1"/>
          </p:cNvSpPr>
          <p:nvPr/>
        </p:nvSpPr>
        <p:spPr bwMode="auto">
          <a:xfrm>
            <a:off x="2627313" y="2852738"/>
            <a:ext cx="1704975" cy="252412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pic>
        <p:nvPicPr>
          <p:cNvPr id="583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989138"/>
            <a:ext cx="8594725" cy="410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6" name="Oval 4"/>
          <p:cNvSpPr>
            <a:spLocks noChangeArrowheads="1"/>
          </p:cNvSpPr>
          <p:nvPr/>
        </p:nvSpPr>
        <p:spPr bwMode="auto">
          <a:xfrm>
            <a:off x="3203575" y="3500438"/>
            <a:ext cx="2592388" cy="288925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  <p:sp>
        <p:nvSpPr>
          <p:cNvPr id="58377" name="Oval 4"/>
          <p:cNvSpPr>
            <a:spLocks noChangeArrowheads="1"/>
          </p:cNvSpPr>
          <p:nvPr/>
        </p:nvSpPr>
        <p:spPr bwMode="auto">
          <a:xfrm>
            <a:off x="2268538" y="2997200"/>
            <a:ext cx="2590800" cy="287338"/>
          </a:xfrm>
          <a:prstGeom prst="ellipse">
            <a:avLst/>
          </a:prstGeom>
          <a:solidFill>
            <a:srgbClr val="FFFFFF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5A2BF4-0A15-4F2A-90BA-DA87E882BFC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17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62950" cy="1143000"/>
          </a:xfrm>
        </p:spPr>
        <p:txBody>
          <a:bodyPr/>
          <a:lstStyle/>
          <a:p>
            <a:pPr algn="l" eaLnBrk="1" hangingPunct="1"/>
            <a:r>
              <a:rPr lang="pt-PT" sz="3600" smtClean="0">
                <a:ea typeface="ＭＳ Ｐゴシック"/>
                <a:cs typeface="ＭＳ Ｐゴシック"/>
              </a:rPr>
              <a:t>Oportunidades de estágio em empresas</a:t>
            </a:r>
            <a:endParaRPr lang="pt-P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8001000" cy="4144962"/>
          </a:xfrm>
        </p:spPr>
        <p:txBody>
          <a:bodyPr/>
          <a:lstStyle/>
          <a:p>
            <a:pPr>
              <a:spcAft>
                <a:spcPts val="600"/>
              </a:spcAft>
              <a:buFontTx/>
              <a:buNone/>
            </a:pPr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Telecom Itália     </a:t>
            </a:r>
          </a:p>
          <a:p>
            <a:pPr>
              <a:spcAft>
                <a:spcPts val="600"/>
              </a:spcAft>
            </a:pP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oferece </a:t>
            </a:r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estágios integrados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 (6 meses de estudo e 6 meses de estágio) nas próprias sedes em Veneza, Roma e Turim.</a:t>
            </a:r>
            <a:b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</a:br>
            <a:endParaRPr lang="pt-PT" sz="2000" smtClean="0">
              <a:solidFill>
                <a:srgbClr val="003366"/>
              </a:solidFill>
              <a:ea typeface="ＭＳ Ｐゴシック"/>
              <a:cs typeface="ＭＳ Ｐゴシック"/>
            </a:endParaRPr>
          </a:p>
          <a:p>
            <a:pPr algn="just">
              <a:spcAft>
                <a:spcPts val="600"/>
              </a:spcAft>
              <a:buFontTx/>
              <a:buNone/>
            </a:pPr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Todas as Universidades parceiras</a:t>
            </a:r>
          </a:p>
          <a:p>
            <a:pPr algn="just">
              <a:spcAft>
                <a:spcPts val="600"/>
              </a:spcAft>
            </a:pP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oferecem a possibilidade de </a:t>
            </a:r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estágios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 </a:t>
            </a:r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nos próprios laboratórios 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de pesquisa ou em colaboração com </a:t>
            </a:r>
            <a:r>
              <a:rPr lang="pt-PT" sz="2000" b="1" smtClean="0">
                <a:solidFill>
                  <a:srgbClr val="003366"/>
                </a:solidFill>
                <a:ea typeface="ＭＳ Ｐゴシック"/>
                <a:cs typeface="ＭＳ Ｐゴシック"/>
              </a:rPr>
              <a:t>parceiros empresariais </a:t>
            </a:r>
            <a:r>
              <a:rPr lang="pt-PT" sz="2000" smtClean="0">
                <a:solidFill>
                  <a:srgbClr val="003366"/>
                </a:solidFill>
                <a:ea typeface="ＭＳ Ｐゴシック"/>
                <a:cs typeface="ＭＳ Ｐゴシック"/>
              </a:rPr>
              <a:t>em centros de pesquisa relacionados.</a:t>
            </a:r>
          </a:p>
          <a:p>
            <a:pPr algn="just" eaLnBrk="1" hangingPunct="1">
              <a:spcAft>
                <a:spcPts val="600"/>
              </a:spcAft>
            </a:pPr>
            <a:endParaRPr lang="it-IT" sz="1900" b="1" smtClean="0">
              <a:solidFill>
                <a:srgbClr val="003366"/>
              </a:solidFill>
              <a:latin typeface="HelveticaNeueLT Std"/>
              <a:ea typeface="ＭＳ Ｐゴシック"/>
              <a:cs typeface="ＭＳ Ｐゴシック"/>
            </a:endParaRPr>
          </a:p>
        </p:txBody>
      </p:sp>
      <p:pic>
        <p:nvPicPr>
          <p:cNvPr id="60420" name="Immagine 13" descr="study-ita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Immagine 14" descr="florence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Immagine 15" descr="study_italy_de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Immagine 16" descr="lab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Immagine 17" descr="unib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E4B38-5BF7-4479-B010-AE7ECA22175C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18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l" eaLnBrk="1" hangingPunct="1"/>
            <a:r>
              <a:rPr lang="pt-PT" sz="3000" smtClean="0">
                <a:ea typeface="ＭＳ Ｐゴシック"/>
                <a:cs typeface="ＭＳ Ｐゴシック"/>
              </a:rPr>
              <a:t>Alguns momentos dos estudantes CsF Itália…</a:t>
            </a:r>
            <a:endParaRPr lang="pt-PT" sz="3000" b="1" i="1" smtClean="0">
              <a:ea typeface="ＭＳ Ｐゴシック"/>
              <a:cs typeface="ＭＳ Ｐゴシック"/>
            </a:endParaRPr>
          </a:p>
        </p:txBody>
      </p:sp>
      <p:pic>
        <p:nvPicPr>
          <p:cNvPr id="62467" name="Immagine 6" descr="IMG_523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412875"/>
            <a:ext cx="4437063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Segnaposto contenuto 4" descr="foto.JPG"/>
          <p:cNvPicPr>
            <a:picLocks noGrp="1" noChangeAspect="1"/>
          </p:cNvPicPr>
          <p:nvPr>
            <p:ph idx="1"/>
          </p:nvPr>
        </p:nvPicPr>
        <p:blipFill>
          <a:blip r:embed="rId4"/>
          <a:srcRect l="-17896" r="-17896"/>
          <a:stretch>
            <a:fillRect/>
          </a:stretch>
        </p:blipFill>
        <p:spPr>
          <a:xfrm>
            <a:off x="755650" y="1412875"/>
            <a:ext cx="3640138" cy="2178050"/>
          </a:xfrm>
        </p:spPr>
      </p:pic>
      <p:pic>
        <p:nvPicPr>
          <p:cNvPr id="62469" name="Immagin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1613" y="3933825"/>
            <a:ext cx="259238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Immagine 9" descr="Pisa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3500438"/>
            <a:ext cx="237490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Immagine 10" descr="Pisa2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59113" y="3789363"/>
            <a:ext cx="3886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1CA740-EB9D-4DE0-98B7-2A00864874E0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19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64514" name="Segnaposto contenuto 12" descr="424657_10151210002763256_1255169624_n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48038" y="1989138"/>
            <a:ext cx="5508625" cy="3671887"/>
          </a:xfrm>
        </p:spPr>
      </p:pic>
      <p:pic>
        <p:nvPicPr>
          <p:cNvPr id="64515" name="Immagine 13" descr="527174_4555760336337_1802784137_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22208">
            <a:off x="395288" y="3910013"/>
            <a:ext cx="3240087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Immagine 20" descr="527911_408640462531954_28011999_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1412875"/>
            <a:ext cx="2771775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PT" sz="3000" kern="0" dirty="0">
                <a:solidFill>
                  <a:srgbClr val="003366"/>
                </a:solidFill>
                <a:latin typeface="+mj-lt"/>
                <a:ea typeface="ＭＳ Ｐゴシック" charset="-128"/>
                <a:cs typeface="ＭＳ Ｐゴシック" pitchFamily="-65" charset="-128"/>
              </a:rPr>
              <a:t>Alguns momentos dos estudantes CsF Itália…</a:t>
            </a:r>
            <a:endParaRPr lang="pt-PT" sz="3000" b="1" i="1" kern="0" dirty="0">
              <a:solidFill>
                <a:srgbClr val="003366"/>
              </a:solidFill>
              <a:latin typeface="+mj-lt"/>
              <a:ea typeface="ＭＳ Ｐゴシック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84A686-DDB4-44A3-9226-55818435C5F7}" type="slidenum">
              <a:rPr lang="it-IT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20</a:t>
            </a:fld>
            <a:endParaRPr 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81000"/>
            <a:ext cx="8496300" cy="1143000"/>
          </a:xfrm>
        </p:spPr>
        <p:txBody>
          <a:bodyPr/>
          <a:lstStyle/>
          <a:p>
            <a:pPr algn="l" eaLnBrk="1" hangingPunct="1"/>
            <a:r>
              <a:rPr lang="pt-PT" sz="3600" smtClean="0">
                <a:ea typeface="ＭＳ Ｐゴシック"/>
                <a:cs typeface="ＭＳ Ｐゴシック"/>
              </a:rPr>
              <a:t>O que você </a:t>
            </a:r>
            <a:r>
              <a:rPr lang="pt-BR" sz="3600" smtClean="0">
                <a:ea typeface="ＭＳ Ｐゴシック"/>
                <a:cs typeface="ＭＳ Ｐゴシック"/>
              </a:rPr>
              <a:t>está </a:t>
            </a:r>
            <a:r>
              <a:rPr lang="pt-PT" sz="3600" smtClean="0">
                <a:ea typeface="ＭＳ Ｐゴシック"/>
                <a:cs typeface="ＭＳ Ｐゴシック"/>
              </a:rPr>
              <a:t>esperando para tentar? </a:t>
            </a:r>
            <a:endParaRPr lang="pt-PT" sz="1800" b="1" i="1" smtClean="0">
              <a:ea typeface="ＭＳ Ｐゴシック"/>
              <a:cs typeface="ＭＳ Ｐゴシック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1038"/>
            <a:ext cx="8001000" cy="4144962"/>
          </a:xfrm>
        </p:spPr>
        <p:txBody>
          <a:bodyPr/>
          <a:lstStyle/>
          <a:p>
            <a:pPr algn="ctr" eaLnBrk="1" hangingPunct="1">
              <a:spcAft>
                <a:spcPts val="600"/>
              </a:spcAft>
              <a:buFontTx/>
              <a:buNone/>
            </a:pPr>
            <a:endParaRPr lang="it-IT" sz="1800" b="1" smtClean="0">
              <a:solidFill>
                <a:schemeClr val="tx2"/>
              </a:solidFill>
              <a:latin typeface="HelveticaNeueLT Std"/>
              <a:ea typeface="ＭＳ Ｐゴシック"/>
              <a:cs typeface="ＭＳ Ｐゴシック"/>
              <a:hlinkClick r:id="rId3"/>
            </a:endParaRPr>
          </a:p>
          <a:p>
            <a:pPr algn="ctr" eaLnBrk="1" hangingPunct="1">
              <a:spcAft>
                <a:spcPts val="600"/>
              </a:spcAft>
              <a:buFontTx/>
              <a:buNone/>
            </a:pPr>
            <a:r>
              <a:rPr lang="it-IT" sz="1800" b="1" smtClean="0">
                <a:solidFill>
                  <a:schemeClr val="tx2"/>
                </a:solidFill>
                <a:latin typeface="HelveticaNeueLT Std"/>
                <a:ea typeface="ＭＳ Ｐゴシック"/>
                <a:cs typeface="ＭＳ Ｐゴシック"/>
                <a:hlinkClick r:id="rId3"/>
              </a:rPr>
              <a:t>www.cienciasemfronteiras.it</a:t>
            </a:r>
            <a:endParaRPr lang="it-IT" sz="1800" b="1" smtClean="0">
              <a:solidFill>
                <a:schemeClr val="tx2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algn="ctr" eaLnBrk="1" hangingPunct="1">
              <a:spcAft>
                <a:spcPts val="600"/>
              </a:spcAft>
              <a:buFontTx/>
              <a:buNone/>
            </a:pPr>
            <a:r>
              <a:rPr lang="it-IT" sz="1800" b="1" smtClean="0">
                <a:ea typeface="ＭＳ Ｐゴシック"/>
                <a:cs typeface="ＭＳ Ｐゴシック"/>
                <a:hlinkClick r:id="rId4"/>
              </a:rPr>
              <a:t>www.cienciasemfronteiras.gov.br</a:t>
            </a:r>
            <a:endParaRPr lang="it-IT" sz="1800" b="1" smtClean="0">
              <a:ea typeface="ＭＳ Ｐゴシック"/>
              <a:cs typeface="ＭＳ Ｐゴシック"/>
            </a:endParaRPr>
          </a:p>
          <a:p>
            <a:pPr algn="ctr">
              <a:buFontTx/>
              <a:buNone/>
            </a:pPr>
            <a:r>
              <a:rPr lang="it-IT" sz="1800" b="1" i="1" smtClean="0">
                <a:solidFill>
                  <a:schemeClr val="tx2"/>
                </a:solidFill>
                <a:latin typeface="HelveticaNeueLT Std"/>
                <a:ea typeface="ＭＳ Ｐゴシック"/>
                <a:cs typeface="ＭＳ Ｐゴシック"/>
              </a:rPr>
              <a:t>E-mail Secretaria Técnica:</a:t>
            </a:r>
          </a:p>
          <a:p>
            <a:pPr algn="ctr">
              <a:buFontTx/>
              <a:buNone/>
            </a:pPr>
            <a:r>
              <a:rPr lang="it-IT" sz="1800" b="1" i="1" smtClean="0">
                <a:solidFill>
                  <a:schemeClr val="tx2"/>
                </a:solidFill>
                <a:latin typeface="HelveticaNeueLT Std"/>
                <a:ea typeface="ＭＳ Ｐゴシック"/>
                <a:cs typeface="ＭＳ Ｐゴシック"/>
              </a:rPr>
              <a:t> </a:t>
            </a:r>
            <a:r>
              <a:rPr lang="it-IT" sz="1800" b="1" i="1" smtClean="0">
                <a:solidFill>
                  <a:schemeClr val="tx2"/>
                </a:solidFill>
                <a:latin typeface="HelveticaNeueLT Std"/>
                <a:ea typeface="ＭＳ Ｐゴシック"/>
                <a:cs typeface="ＭＳ Ｐゴシック"/>
                <a:hlinkClick r:id="rId5"/>
              </a:rPr>
              <a:t>csfitalia@unibo.it</a:t>
            </a:r>
            <a:endParaRPr lang="it-IT" sz="1800" b="1" i="1" smtClean="0">
              <a:solidFill>
                <a:schemeClr val="tx2"/>
              </a:solidFill>
              <a:latin typeface="HelveticaNeueLT Std"/>
              <a:ea typeface="ＭＳ Ｐゴシック"/>
              <a:cs typeface="ＭＳ Ｐゴシック"/>
            </a:endParaRPr>
          </a:p>
          <a:p>
            <a:pPr lvl="1" algn="just" eaLnBrk="1" hangingPunct="1">
              <a:spcAft>
                <a:spcPts val="600"/>
              </a:spcAft>
              <a:buFontTx/>
              <a:buNone/>
            </a:pPr>
            <a:endParaRPr lang="pt-PT" sz="1500" b="1" smtClean="0">
              <a:solidFill>
                <a:srgbClr val="003366"/>
              </a:solidFill>
              <a:latin typeface="HelveticaNeueLT Std"/>
              <a:ea typeface="ＭＳ Ｐゴシック"/>
            </a:endParaRPr>
          </a:p>
        </p:txBody>
      </p:sp>
      <p:sp>
        <p:nvSpPr>
          <p:cNvPr id="66564" name="Rettangolo 6"/>
          <p:cNvSpPr>
            <a:spLocks noChangeArrowheads="1"/>
          </p:cNvSpPr>
          <p:nvPr/>
        </p:nvSpPr>
        <p:spPr bwMode="auto">
          <a:xfrm>
            <a:off x="611188" y="1628775"/>
            <a:ext cx="8064500" cy="36988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b="1">
                <a:solidFill>
                  <a:srgbClr val="003366"/>
                </a:solidFill>
                <a:cs typeface="ＭＳ Ｐゴシック"/>
              </a:rPr>
              <a:t>SAIBA MAIS!</a:t>
            </a:r>
            <a:endParaRPr lang="it-IT" b="1">
              <a:solidFill>
                <a:srgbClr val="003366"/>
              </a:solidFill>
              <a:cs typeface="ＭＳ Ｐゴシック"/>
            </a:endParaRPr>
          </a:p>
        </p:txBody>
      </p:sp>
      <p:pic>
        <p:nvPicPr>
          <p:cNvPr id="66565" name="Immagine 13" descr="web findUsOnFacebook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4300" y="4437063"/>
            <a:ext cx="14033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Immagine 14" descr="study-italy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5157788"/>
            <a:ext cx="1511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7" name="Immagine 15" descr="florence1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79613" y="5157788"/>
            <a:ext cx="16938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Immagine 16" descr="study_italy_def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35825" y="5157788"/>
            <a:ext cx="1341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Immagine 17" descr="lab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35375" y="5157788"/>
            <a:ext cx="1584325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Immagine 18" descr="unibo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148263" y="5157788"/>
            <a:ext cx="203517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ersonalizza struttura">
  <a:themeElements>
    <a:clrScheme name="1_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za struttura">
  <a:themeElements>
    <a:clrScheme name="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za struttura">
      <a:majorFont>
        <a:latin typeface="HelveticaNeueLT St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</TotalTime>
  <Words>640</Words>
  <Application>Microsoft Office PowerPoint</Application>
  <PresentationFormat>On-screen Show (4:3)</PresentationFormat>
  <Paragraphs>170</Paragraphs>
  <Slides>20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Modelo de design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ＭＳ Ｐゴシック</vt:lpstr>
      <vt:lpstr>HelveticaNeueLT Std</vt:lpstr>
      <vt:lpstr>Wingdings</vt:lpstr>
      <vt:lpstr>1_Personalizza struttura</vt:lpstr>
      <vt:lpstr>Personalizza struttura</vt:lpstr>
      <vt:lpstr>Estudar na Itália com CsF</vt:lpstr>
      <vt:lpstr>Por que estudar na Itália?</vt:lpstr>
      <vt:lpstr>O ensino superior na Itália</vt:lpstr>
      <vt:lpstr>Onde posso estudar com CsF Itália? </vt:lpstr>
      <vt:lpstr>Quem pode participar?</vt:lpstr>
      <vt:lpstr>Quais são as áreas prioritárias?</vt:lpstr>
      <vt:lpstr>Próximos editais</vt:lpstr>
      <vt:lpstr>Conhecimento linguístico</vt:lpstr>
      <vt:lpstr>Passo-a-passo para participar </vt:lpstr>
      <vt:lpstr>Passo-a-passo para participar</vt:lpstr>
      <vt:lpstr>Passo-a-passo para participar</vt:lpstr>
      <vt:lpstr>Passo-a-passo para participar</vt:lpstr>
      <vt:lpstr>Passo-a-passo para participar </vt:lpstr>
      <vt:lpstr>Passo-a-passo para participar</vt:lpstr>
      <vt:lpstr>Passo-a-passo para participar </vt:lpstr>
      <vt:lpstr>Passo-a-passo para participar</vt:lpstr>
      <vt:lpstr>Oportunidades de estágio em empresas</vt:lpstr>
      <vt:lpstr>Alguns momentos dos estudantes CsF Itália…</vt:lpstr>
      <vt:lpstr>Slide 19</vt:lpstr>
      <vt:lpstr>O que você está esperando para tentar? </vt:lpstr>
    </vt:vector>
  </TitlesOfParts>
  <Company>ASI - Politecnico di Milano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E01130</dc:creator>
  <cp:lastModifiedBy>cefet</cp:lastModifiedBy>
  <cp:revision>108</cp:revision>
  <cp:lastPrinted>2012-09-19T00:45:20Z</cp:lastPrinted>
  <dcterms:created xsi:type="dcterms:W3CDTF">2012-09-18T22:17:14Z</dcterms:created>
  <dcterms:modified xsi:type="dcterms:W3CDTF">2012-12-05T15:30:44Z</dcterms:modified>
</cp:coreProperties>
</file>